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624" r:id="rId2"/>
    <p:sldId id="722" r:id="rId3"/>
    <p:sldId id="772" r:id="rId4"/>
    <p:sldId id="771" r:id="rId5"/>
    <p:sldId id="760" r:id="rId6"/>
    <p:sldId id="773" r:id="rId7"/>
    <p:sldId id="764" r:id="rId8"/>
    <p:sldId id="765" r:id="rId9"/>
    <p:sldId id="768" r:id="rId10"/>
    <p:sldId id="763" r:id="rId11"/>
    <p:sldId id="769" r:id="rId12"/>
    <p:sldId id="775" r:id="rId13"/>
    <p:sldId id="774" r:id="rId14"/>
    <p:sldId id="762" r:id="rId15"/>
    <p:sldId id="761" r:id="rId16"/>
  </p:sldIdLst>
  <p:sldSz cx="9144000" cy="6858000" type="screen4x3"/>
  <p:notesSz cx="7099300" cy="102346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1F"/>
    <a:srgbClr val="988F86"/>
    <a:srgbClr val="D2EA58"/>
    <a:srgbClr val="4596D9"/>
    <a:srgbClr val="F06ACD"/>
    <a:srgbClr val="A49C7A"/>
    <a:srgbClr val="44DA4B"/>
    <a:srgbClr val="63C1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8" autoAdjust="0"/>
    <p:restoredTop sz="96466" autoAdjust="0"/>
  </p:normalViewPr>
  <p:slideViewPr>
    <p:cSldViewPr>
      <p:cViewPr varScale="1">
        <p:scale>
          <a:sx n="74" d="100"/>
          <a:sy n="74" d="100"/>
        </p:scale>
        <p:origin x="-552" y="-102"/>
      </p:cViewPr>
      <p:guideLst>
        <p:guide orient="horz" pos="4319"/>
        <p:guide orient="horz" pos="528"/>
        <p:guide orient="horz" pos="2112"/>
        <p:guide orient="horz" pos="912"/>
        <p:guide orient="horz" pos="432"/>
        <p:guide orient="horz" pos="864"/>
        <p:guide orient="horz" pos="3792"/>
        <p:guide pos="288"/>
        <p:guide pos="2928"/>
        <p:guide pos="5616"/>
        <p:guide pos="542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5" d="100"/>
        <a:sy n="95" d="100"/>
      </p:scale>
      <p:origin x="0" y="9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76012" cy="512479"/>
          </a:xfrm>
          <a:prstGeom prst="rect">
            <a:avLst/>
          </a:prstGeom>
        </p:spPr>
        <p:txBody>
          <a:bodyPr vert="horz" lIns="95211" tIns="47606" rIns="95211" bIns="47606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529" y="2"/>
            <a:ext cx="3076012" cy="512479"/>
          </a:xfrm>
          <a:prstGeom prst="rect">
            <a:avLst/>
          </a:prstGeom>
        </p:spPr>
        <p:txBody>
          <a:bodyPr vert="horz" lIns="95211" tIns="47606" rIns="95211" bIns="47606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1B930F-5767-4165-A6CD-1CBA27E73FBA}" type="datetimeFigureOut">
              <a:rPr lang="en-US"/>
              <a:pPr>
                <a:defRPr/>
              </a:pPr>
              <a:t>4/25/2013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11" tIns="47606" rIns="95211" bIns="4760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579" y="4862939"/>
            <a:ext cx="5680144" cy="4604828"/>
          </a:xfrm>
          <a:prstGeom prst="rect">
            <a:avLst/>
          </a:prstGeom>
        </p:spPr>
        <p:txBody>
          <a:bodyPr vert="horz" lIns="95211" tIns="47606" rIns="95211" bIns="4760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720266"/>
            <a:ext cx="3076012" cy="512479"/>
          </a:xfrm>
          <a:prstGeom prst="rect">
            <a:avLst/>
          </a:prstGeom>
        </p:spPr>
        <p:txBody>
          <a:bodyPr vert="horz" lIns="95211" tIns="47606" rIns="95211" bIns="47606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529" y="9720266"/>
            <a:ext cx="3076012" cy="512479"/>
          </a:xfrm>
          <a:prstGeom prst="rect">
            <a:avLst/>
          </a:prstGeom>
        </p:spPr>
        <p:txBody>
          <a:bodyPr vert="horz" lIns="95211" tIns="47606" rIns="95211" bIns="47606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D10B7C7-DBAD-4DAC-A1C7-C486C93844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Cover Option 1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CD7ED8-27AC-4A74-BC4B-D0490B927224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>
            <a:cxnSpLocks noChangeShapeType="1"/>
          </p:cNvCxnSpPr>
          <p:nvPr userDrawn="1"/>
        </p:nvCxnSpPr>
        <p:spPr bwMode="auto">
          <a:xfrm flipV="1">
            <a:off x="469900" y="1446213"/>
            <a:ext cx="4025900" cy="1587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</p:spPr>
      </p:cxnSp>
      <p:cxnSp>
        <p:nvCxnSpPr>
          <p:cNvPr id="6" name="Straight Connector 14"/>
          <p:cNvCxnSpPr>
            <a:cxnSpLocks noChangeShapeType="1"/>
          </p:cNvCxnSpPr>
          <p:nvPr userDrawn="1"/>
        </p:nvCxnSpPr>
        <p:spPr bwMode="auto">
          <a:xfrm flipV="1">
            <a:off x="457200" y="989013"/>
            <a:ext cx="4038600" cy="1587"/>
          </a:xfrm>
          <a:prstGeom prst="line">
            <a:avLst/>
          </a:prstGeom>
          <a:noFill/>
          <a:ln w="317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81000" y="1066800"/>
            <a:ext cx="6172200" cy="304800"/>
          </a:xfrm>
          <a:prstGeom prst="rect">
            <a:avLst/>
          </a:prstGeom>
        </p:spPr>
        <p:txBody>
          <a:bodyPr anchor="ctr" anchorCtr="0"/>
          <a:lstStyle>
            <a:lvl1pPr>
              <a:buNone/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81000" y="6559296"/>
            <a:ext cx="33528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18488" cy="671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0963" y="6430963"/>
            <a:ext cx="1771650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Challenges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 dirty="0"/>
              <a:t>Design + Planning</a:t>
            </a:r>
          </a:p>
        </p:txBody>
      </p:sp>
      <p:sp>
        <p:nvSpPr>
          <p:cNvPr id="6" name="Rectangle 6"/>
          <p:cNvSpPr>
            <a:spLocks noChangeArrowheads="1"/>
          </p:cNvSpPr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F68B1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18488" cy="67151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001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00175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2620963" y="6430963"/>
            <a:ext cx="1771650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1B4EC-E9C5-4D61-BB67-93CBAEEAB63F}" type="datetime1">
              <a:rPr lang="en-US"/>
              <a:pPr>
                <a:defRPr/>
              </a:pPr>
              <a:t>4/25/2013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51388" y="6430963"/>
            <a:ext cx="1768475" cy="1889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4A185F72-8212-419C-AC79-E08B0725C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8915400" y="0"/>
            <a:ext cx="228600" cy="6858000"/>
          </a:xfrm>
          <a:prstGeom prst="rect">
            <a:avLst/>
          </a:prstGeom>
          <a:solidFill>
            <a:srgbClr val="F68B1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3CC1B-BB0A-4606-9FEB-1B1D45B92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1000" y="612648"/>
            <a:ext cx="3505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81000" y="1143000"/>
            <a:ext cx="3962400" cy="2286000"/>
          </a:xfrm>
          <a:prstGeom prst="rect">
            <a:avLst/>
          </a:prstGeom>
        </p:spPr>
        <p:txBody>
          <a:bodyPr/>
          <a:lstStyle>
            <a:lvl1pPr marL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1527048" y="3858768"/>
            <a:ext cx="274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524000" y="4343400"/>
            <a:ext cx="274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524000" y="4980432"/>
            <a:ext cx="274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524000" y="5455920"/>
            <a:ext cx="2743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5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1524000" y="4020312"/>
            <a:ext cx="2743200" cy="399288"/>
          </a:xfrm>
          <a:prstGeom prst="rect">
            <a:avLst/>
          </a:prstGeom>
        </p:spPr>
        <p:txBody>
          <a:bodyPr/>
          <a:lstStyle>
            <a:lvl1pPr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1524000" y="4507992"/>
            <a:ext cx="2743200" cy="445008"/>
          </a:xfrm>
          <a:prstGeom prst="rect">
            <a:avLst/>
          </a:prstGeom>
        </p:spPr>
        <p:txBody>
          <a:bodyPr/>
          <a:lstStyle>
            <a:lvl1pPr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1524000" y="5135880"/>
            <a:ext cx="2743200" cy="350520"/>
          </a:xfrm>
          <a:prstGeom prst="rect">
            <a:avLst/>
          </a:prstGeom>
        </p:spPr>
        <p:txBody>
          <a:bodyPr/>
          <a:lstStyle>
            <a:lvl1pPr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/>
          </p:nvPr>
        </p:nvSpPr>
        <p:spPr>
          <a:xfrm>
            <a:off x="1524000" y="5620512"/>
            <a:ext cx="2743200" cy="399288"/>
          </a:xfrm>
          <a:prstGeom prst="rect">
            <a:avLst/>
          </a:prstGeom>
        </p:spPr>
        <p:txBody>
          <a:bodyPr/>
          <a:lstStyle>
            <a:lvl1pPr>
              <a:buNone/>
              <a:defRPr sz="105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rge Pictur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3568" y="780288"/>
            <a:ext cx="5894832" cy="381000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359664" y="554736"/>
            <a:ext cx="4191000" cy="2286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rge Pictur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4953000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53568" y="780288"/>
            <a:ext cx="5894832" cy="381000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5029200"/>
            <a:ext cx="2971800" cy="18288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084576" y="5029200"/>
            <a:ext cx="2971800" cy="18288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6172200" y="5029200"/>
            <a:ext cx="2971800" cy="1828800"/>
          </a:xfrm>
          <a:prstGeom prst="rect">
            <a:avLst/>
          </a:prstGeom>
          <a:solidFill>
            <a:schemeClr val="tx1"/>
          </a:solidFill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53568" y="560832"/>
            <a:ext cx="4572000" cy="20116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MapWORLD-grey-noShadow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contrast="30000"/>
          </a:blip>
          <a:srcRect/>
          <a:stretch>
            <a:fillRect/>
          </a:stretch>
        </p:blipFill>
        <p:spPr bwMode="auto">
          <a:xfrm>
            <a:off x="228600" y="990600"/>
            <a:ext cx="8749363" cy="5867400"/>
          </a:xfrm>
          <a:prstGeom prst="rect">
            <a:avLst/>
          </a:prstGeom>
          <a:noFill/>
        </p:spPr>
      </p:pic>
      <p:cxnSp>
        <p:nvCxnSpPr>
          <p:cNvPr id="4" name="Straight Connector 14"/>
          <p:cNvCxnSpPr>
            <a:cxnSpLocks noChangeShapeType="1"/>
          </p:cNvCxnSpPr>
          <p:nvPr userDrawn="1"/>
        </p:nvCxnSpPr>
        <p:spPr bwMode="auto">
          <a:xfrm flipV="1">
            <a:off x="469900" y="1066800"/>
            <a:ext cx="4025900" cy="1588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cxnSp>
        <p:nvCxnSpPr>
          <p:cNvPr id="5" name="Straight Connector 14"/>
          <p:cNvCxnSpPr>
            <a:cxnSpLocks noChangeShapeType="1"/>
          </p:cNvCxnSpPr>
          <p:nvPr userDrawn="1"/>
        </p:nvCxnSpPr>
        <p:spPr bwMode="auto">
          <a:xfrm flipV="1">
            <a:off x="457200" y="685800"/>
            <a:ext cx="4038600" cy="1588"/>
          </a:xfrm>
          <a:prstGeom prst="line">
            <a:avLst/>
          </a:prstGeom>
          <a:noFill/>
          <a:ln w="3175" algn="ctr">
            <a:solidFill>
              <a:schemeClr val="bg1">
                <a:lumMod val="50000"/>
              </a:schemeClr>
            </a:solidFill>
            <a:round/>
            <a:headEnd/>
            <a:tailEnd/>
          </a:ln>
        </p:spPr>
      </p:cxn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381000" y="685800"/>
            <a:ext cx="5486400" cy="381000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000">
                <a:solidFill>
                  <a:srgbClr val="00B0F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0200"/>
            <a:ext cx="8218488" cy="6715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2620963" y="6430963"/>
            <a:ext cx="1771650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54EAE-919E-475A-B196-BD4AC498FBC4}" type="datetime4">
              <a:rPr lang="en-US"/>
              <a:pPr>
                <a:defRPr/>
              </a:pPr>
              <a:t>April 25, 2013</a:t>
            </a:fld>
            <a:endParaRPr lang="en-US" dirty="0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" y="6430963"/>
            <a:ext cx="17938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751388" y="6430963"/>
            <a:ext cx="1768475" cy="188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Page </a:t>
            </a:r>
            <a:fld id="{B0EEF8B7-C903-4420-A554-CB77ED190F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29" r:id="rId1"/>
    <p:sldLayoutId id="2147484319" r:id="rId2"/>
    <p:sldLayoutId id="2147484320" r:id="rId3"/>
    <p:sldLayoutId id="2147484321" r:id="rId4"/>
    <p:sldLayoutId id="2147484330" r:id="rId5"/>
    <p:sldLayoutId id="2147484322" r:id="rId6"/>
    <p:sldLayoutId id="2147484323" r:id="rId7"/>
    <p:sldLayoutId id="2147484325" r:id="rId8"/>
    <p:sldLayoutId id="2147484331" r:id="rId9"/>
    <p:sldLayoutId id="2147484332" r:id="rId10"/>
    <p:sldLayoutId id="2147484335" r:id="rId11"/>
    <p:sldLayoutId id="2147484336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:\mapget\События\2013.04.23_Perm\Minneap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39084"/>
            <a:ext cx="9144000" cy="6118916"/>
          </a:xfrm>
          <a:prstGeom prst="rect">
            <a:avLst/>
          </a:prstGeom>
          <a:noFill/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0" y="685800"/>
            <a:ext cx="9144000" cy="2133600"/>
          </a:xfrm>
          <a:prstGeom prst="rect">
            <a:avLst/>
          </a:prstGeom>
          <a:solidFill>
            <a:srgbClr val="F68B1F">
              <a:alpha val="9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274287" algn="l"/>
            <a:endParaRPr lang="ru-RU" sz="1000" i="1" dirty="0" smtClean="0">
              <a:solidFill>
                <a:schemeClr val="bg1"/>
              </a:solidFill>
            </a:endParaRPr>
          </a:p>
          <a:p>
            <a:pPr marL="274287" algn="l"/>
            <a:r>
              <a:rPr lang="ru-RU" sz="2800" i="1" dirty="0" smtClean="0">
                <a:solidFill>
                  <a:schemeClr val="bg1"/>
                </a:solidFill>
              </a:rPr>
              <a:t>Инструменты развития городского транспорта: </a:t>
            </a:r>
          </a:p>
          <a:p>
            <a:pPr marL="274287" algn="l"/>
            <a:r>
              <a:rPr lang="ru-RU" sz="2800" i="1" dirty="0" smtClean="0">
                <a:solidFill>
                  <a:schemeClr val="bg1"/>
                </a:solidFill>
              </a:rPr>
              <a:t>планирование маршрутных сетей, </a:t>
            </a:r>
          </a:p>
          <a:p>
            <a:pPr marL="274287" algn="l"/>
            <a:r>
              <a:rPr lang="ru-RU" sz="2800" i="1" dirty="0" smtClean="0">
                <a:solidFill>
                  <a:schemeClr val="bg1"/>
                </a:solidFill>
              </a:rPr>
              <a:t>обоснование эффективности видов транспорта, стандарты транспортного обслуживания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3200400" y="19050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52400"/>
            <a:ext cx="1143000" cy="418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2" descr="D:\aecom\QW_asm\QW_Report\Прага_билеты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5089539" cy="356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4"/>
          <p:cNvSpPr txBox="1">
            <a:spLocks/>
          </p:cNvSpPr>
          <p:nvPr/>
        </p:nvSpPr>
        <p:spPr>
          <a:xfrm>
            <a:off x="152400" y="1295400"/>
            <a:ext cx="3187846" cy="5092478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Один билет – все виды транспорта (отмена билетов «по видам»)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Один билет – по всем перевозчикам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Один билет – на весь регион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Неограниченные пересадки в течение заданного времени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/>
              <a:t>Зонный тариф (рост цены при поездке на 3 и более зон)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Экономия на длительных билетах </a:t>
            </a:r>
          </a:p>
          <a:p>
            <a:pPr marL="349861" indent="-349861" algn="l" defTabSz="913526" eaLnBrk="0" hangingPunct="0">
              <a:buClr>
                <a:schemeClr val="tx2"/>
              </a:buClr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ru-RU" sz="1200" b="1" kern="0" dirty="0" smtClean="0">
                <a:latin typeface="+mn-lt"/>
              </a:rPr>
              <a:t>Единый </a:t>
            </a:r>
            <a:r>
              <a:rPr lang="ru-RU" sz="1200" b="1" kern="0" dirty="0">
                <a:latin typeface="+mn-lt"/>
              </a:rPr>
              <a:t>организатор перевозок </a:t>
            </a:r>
            <a:r>
              <a:rPr lang="ru-RU" sz="1200" b="1" kern="0" dirty="0" smtClean="0">
                <a:latin typeface="+mn-lt"/>
              </a:rPr>
              <a:t>(</a:t>
            </a:r>
            <a:r>
              <a:rPr lang="ru-RU" sz="1200" b="1" kern="0" dirty="0">
                <a:latin typeface="+mn-lt"/>
              </a:rPr>
              <a:t>ответственный за качество перевозок)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ru-RU" sz="1200" b="1" dirty="0">
              <a:solidFill>
                <a:srgbClr val="000000"/>
              </a:solidFill>
              <a:latin typeface="Arial"/>
              <a:ea typeface="Calibri"/>
              <a:cs typeface="Times New Roman"/>
            </a:endParaRPr>
          </a:p>
          <a:p>
            <a:pPr marL="349861" indent="-349861" algn="l" defTabSz="913526" eaLnBrk="0" hangingPunct="0">
              <a:buClr>
                <a:schemeClr val="tx2"/>
              </a:buClr>
              <a:defRPr/>
            </a:pPr>
            <a:endParaRPr lang="ru-RU" sz="1200" b="1" kern="0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9873" y="1325131"/>
            <a:ext cx="2841200" cy="537755"/>
          </a:xfrm>
          <a:prstGeom prst="rect">
            <a:avLst/>
          </a:prstGeom>
          <a:solidFill>
            <a:srgbClr val="FC9F1A">
              <a:alpha val="30000"/>
            </a:srgbClr>
          </a:solidFill>
          <a:ln w="19050">
            <a:solidFill>
              <a:srgbClr val="FC9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Пример: Прага</a:t>
            </a:r>
          </a:p>
        </p:txBody>
      </p:sp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573" y="3680240"/>
            <a:ext cx="3278557" cy="1848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Единый билет без оплаты пересадок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59436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Понятный и логичный продукт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0" dirty="0" smtClean="0">
                <a:solidFill>
                  <a:srgbClr val="808080"/>
                </a:solidFill>
              </a:rPr>
              <a:t>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480534" y="594447"/>
            <a:ext cx="6992852" cy="28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defTabSz="913526" eaLnBrk="0" hangingPunct="0">
              <a:defRPr/>
            </a:pPr>
            <a:r>
              <a:rPr lang="ru-RU" b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Предложение 4. Обеспечить соблюдение расписания</a:t>
            </a:r>
          </a:p>
        </p:txBody>
      </p:sp>
      <p:sp>
        <p:nvSpPr>
          <p:cNvPr id="17" name="Содержимое 24"/>
          <p:cNvSpPr txBox="1">
            <a:spLocks/>
          </p:cNvSpPr>
          <p:nvPr/>
        </p:nvSpPr>
        <p:spPr>
          <a:xfrm>
            <a:off x="0" y="5334000"/>
            <a:ext cx="4953000" cy="1511078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Результат: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Более 130 новых систем ЛРТ за последние 30 лет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Отказ от метро в пользу ЛРТ в ряде городов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" name="Picture 2" descr="D:\downloads\London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09600"/>
            <a:ext cx="2362200" cy="1573816"/>
          </a:xfrm>
          <a:prstGeom prst="rect">
            <a:avLst/>
          </a:prstGeom>
          <a:noFill/>
        </p:spPr>
      </p:pic>
      <p:pic>
        <p:nvPicPr>
          <p:cNvPr id="3" name="Picture 3" descr="D:\downloads\NYC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6800"/>
            <a:ext cx="2720975" cy="1667711"/>
          </a:xfrm>
          <a:prstGeom prst="rect">
            <a:avLst/>
          </a:prstGeom>
          <a:noFill/>
        </p:spPr>
      </p:pic>
      <p:pic>
        <p:nvPicPr>
          <p:cNvPr id="3076" name="Picture 4" descr="D:\downloads\Paris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347147"/>
            <a:ext cx="2427287" cy="1615253"/>
          </a:xfrm>
          <a:prstGeom prst="rect">
            <a:avLst/>
          </a:prstGeom>
          <a:noFill/>
        </p:spPr>
      </p:pic>
      <p:pic>
        <p:nvPicPr>
          <p:cNvPr id="3077" name="Picture 5" descr="D:\downloads\Zurich_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971800"/>
            <a:ext cx="2785548" cy="1649044"/>
          </a:xfrm>
          <a:prstGeom prst="rect">
            <a:avLst/>
          </a:prstGeom>
          <a:noFill/>
        </p:spPr>
      </p:pic>
      <p:pic>
        <p:nvPicPr>
          <p:cNvPr id="3078" name="Picture 6" descr="D:\downloads\Stutgart_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4114800"/>
            <a:ext cx="2336800" cy="1752600"/>
          </a:xfrm>
          <a:prstGeom prst="rect">
            <a:avLst/>
          </a:prstGeom>
          <a:noFill/>
        </p:spPr>
      </p:pic>
      <p:pic>
        <p:nvPicPr>
          <p:cNvPr id="3079" name="Picture 7" descr="D:\downloads\Karlsrue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0" y="4800600"/>
            <a:ext cx="2694193" cy="1892266"/>
          </a:xfrm>
          <a:prstGeom prst="rect">
            <a:avLst/>
          </a:prstGeom>
          <a:noFill/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429000" y="1905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Лондон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5486400" y="1295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latin typeface="Arial" pitchFamily="34" charset="0"/>
                <a:cs typeface="Arial" pitchFamily="34" charset="0"/>
              </a:rPr>
              <a:t>Нью-Йорк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3505200" y="3581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latin typeface="Arial" pitchFamily="34" charset="0"/>
                <a:cs typeface="Arial" pitchFamily="34" charset="0"/>
              </a:rPr>
              <a:t>Париж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934200" y="34290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Цюрих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429000" y="54864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Штутгарт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096000" y="6324600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Карлсруэ</a:t>
            </a:r>
            <a:endParaRPr kumimoji="0" lang="en-GB" sz="1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одержимое 24"/>
          <p:cNvSpPr txBox="1">
            <a:spLocks/>
          </p:cNvSpPr>
          <p:nvPr/>
        </p:nvSpPr>
        <p:spPr>
          <a:xfrm>
            <a:off x="0" y="685800"/>
            <a:ext cx="2871437" cy="3276600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defRPr/>
            </a:pPr>
            <a:r>
              <a:rPr lang="ru-RU" sz="1200" b="1" kern="0" dirty="0" smtClean="0"/>
              <a:t>	Особенности: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/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Физическое обособление </a:t>
            </a:r>
            <a:br>
              <a:rPr lang="ru-RU" sz="1200" b="1" kern="0" dirty="0" smtClean="0"/>
            </a:br>
            <a:r>
              <a:rPr lang="ru-RU" sz="1200" b="1" kern="0" dirty="0" smtClean="0">
                <a:latin typeface="+mn-lt"/>
              </a:rPr>
              <a:t>Приоритет на перекрестках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Организация </a:t>
            </a:r>
            <a:r>
              <a:rPr lang="ru-RU" sz="1200" b="1" kern="0" dirty="0">
                <a:latin typeface="+mn-lt"/>
              </a:rPr>
              <a:t>движения, исключающая блокирование </a:t>
            </a:r>
            <a:r>
              <a:rPr lang="ru-RU" sz="1200" b="1" kern="0" dirty="0" smtClean="0">
                <a:latin typeface="+mn-lt"/>
              </a:rPr>
              <a:t>переездов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Повышение вместимости  </a:t>
            </a:r>
            <a:br>
              <a:rPr lang="ru-RU" sz="1200" b="1" kern="0" dirty="0" smtClean="0">
                <a:latin typeface="+mn-lt"/>
              </a:rPr>
            </a:br>
            <a:r>
              <a:rPr lang="ru-RU" sz="1200" b="1" kern="0" dirty="0" smtClean="0">
                <a:latin typeface="+mn-lt"/>
              </a:rPr>
              <a:t>по величине пассажиропотока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Наименьшие энергозатраты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Загрязнение уменьшено (в 5-10 раз) и вынесено из города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Рост спроса на 40% по сравнению с автобусом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latin typeface="+mn-lt"/>
            </a:endParaRPr>
          </a:p>
        </p:txBody>
      </p:sp>
      <p:sp>
        <p:nvSpPr>
          <p:cNvPr id="24" name="Содержимое 24"/>
          <p:cNvSpPr txBox="1">
            <a:spLocks/>
          </p:cNvSpPr>
          <p:nvPr/>
        </p:nvSpPr>
        <p:spPr>
          <a:xfrm>
            <a:off x="0" y="3581400"/>
            <a:ext cx="2971800" cy="1511078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        Итоговые качества :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Надежность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Скорость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Комфорт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Безопасность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Экологическая чистота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-76200" y="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Выбор трамвая в перспективной маршрутной сети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ChangeArrowheads="1"/>
          </p:cNvSpPr>
          <p:nvPr/>
        </p:nvSpPr>
        <p:spPr bwMode="auto">
          <a:xfrm>
            <a:off x="228600" y="228600"/>
            <a:ext cx="6983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Выбор вида транспорта</a:t>
            </a:r>
          </a:p>
        </p:txBody>
      </p:sp>
      <p:sp>
        <p:nvSpPr>
          <p:cNvPr id="10243" name="Rectangle 7"/>
          <p:cNvSpPr>
            <a:spLocks noChangeArrowheads="1"/>
          </p:cNvSpPr>
          <p:nvPr/>
        </p:nvSpPr>
        <p:spPr bwMode="auto">
          <a:xfrm>
            <a:off x="468313" y="5921514"/>
            <a:ext cx="8459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До разработки методики проектирования – 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закрепить минимальную долю ГЭТ в перевозках</a:t>
            </a:r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1116013" y="1773238"/>
            <a:ext cx="6624637" cy="719137"/>
          </a:xfrm>
          <a:prstGeom prst="roundRect">
            <a:avLst>
              <a:gd name="adj" fmla="val 10264"/>
            </a:avLst>
          </a:prstGeom>
          <a:solidFill>
            <a:schemeClr val="bg1">
              <a:alpha val="59999"/>
            </a:schemeClr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Параметры маршрута:  - пассажиропоток</a:t>
            </a:r>
          </a:p>
          <a:p>
            <a:r>
              <a:rPr lang="ru-RU" sz="2000"/>
              <a:t>          			 - инфраструктура на трассе</a:t>
            </a:r>
          </a:p>
        </p:txBody>
      </p:sp>
      <p:sp>
        <p:nvSpPr>
          <p:cNvPr id="10245" name="Line 14"/>
          <p:cNvSpPr>
            <a:spLocks noChangeShapeType="1"/>
          </p:cNvSpPr>
          <p:nvPr/>
        </p:nvSpPr>
        <p:spPr bwMode="auto">
          <a:xfrm flipH="1">
            <a:off x="4427538" y="2492375"/>
            <a:ext cx="0" cy="2889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Line 14"/>
          <p:cNvSpPr>
            <a:spLocks noChangeShapeType="1"/>
          </p:cNvSpPr>
          <p:nvPr/>
        </p:nvSpPr>
        <p:spPr bwMode="auto">
          <a:xfrm flipH="1">
            <a:off x="4427538" y="4724400"/>
            <a:ext cx="0" cy="288925"/>
          </a:xfrm>
          <a:prstGeom prst="line">
            <a:avLst/>
          </a:prstGeom>
          <a:noFill/>
          <a:ln w="57150">
            <a:solidFill>
              <a:srgbClr val="FFC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5"/>
          <p:cNvSpPr>
            <a:spLocks noChangeArrowheads="1"/>
          </p:cNvSpPr>
          <p:nvPr/>
        </p:nvSpPr>
        <p:spPr bwMode="auto">
          <a:xfrm>
            <a:off x="1116013" y="2781300"/>
            <a:ext cx="6696075" cy="1943100"/>
          </a:xfrm>
          <a:prstGeom prst="roundRect">
            <a:avLst>
              <a:gd name="adj" fmla="val 10264"/>
            </a:avLst>
          </a:prstGeom>
          <a:solidFill>
            <a:schemeClr val="bg1">
              <a:alpha val="59999"/>
            </a:schemeClr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Расчет себестоимости работы маршрута</a:t>
            </a:r>
          </a:p>
          <a:p>
            <a:r>
              <a:rPr lang="ru-RU" sz="2000"/>
              <a:t>на различных видах транспорта, с учетом:</a:t>
            </a:r>
          </a:p>
          <a:p>
            <a:r>
              <a:rPr lang="ru-RU" sz="2000"/>
              <a:t>- прогноза пассажиропотоков на срок жизни проекта;</a:t>
            </a:r>
          </a:p>
          <a:p>
            <a:pPr>
              <a:buFontTx/>
              <a:buChar char="-"/>
            </a:pPr>
            <a:r>
              <a:rPr lang="ru-RU" sz="2000"/>
              <a:t> использования или строительства инфраструктуры;</a:t>
            </a:r>
          </a:p>
          <a:p>
            <a:r>
              <a:rPr lang="ru-RU" sz="2000"/>
              <a:t>- закупки и содержания подвижного состава;</a:t>
            </a:r>
          </a:p>
          <a:p>
            <a:pPr>
              <a:buFontTx/>
              <a:buChar char="-"/>
            </a:pPr>
            <a:r>
              <a:rPr lang="ru-RU" sz="2000"/>
              <a:t> затрат на срок жизни проекта (</a:t>
            </a:r>
            <a:r>
              <a:rPr lang="en-US" sz="2000"/>
              <a:t>~</a:t>
            </a:r>
            <a:r>
              <a:rPr lang="ru-RU" sz="2000"/>
              <a:t>30 лет) и т.п.</a:t>
            </a:r>
          </a:p>
        </p:txBody>
      </p:sp>
      <p:sp>
        <p:nvSpPr>
          <p:cNvPr id="10248" name="Rectangle 7"/>
          <p:cNvSpPr>
            <a:spLocks noChangeArrowheads="1"/>
          </p:cNvSpPr>
          <p:nvPr/>
        </p:nvSpPr>
        <p:spPr bwMode="auto">
          <a:xfrm>
            <a:off x="609600" y="838200"/>
            <a:ext cx="87137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 eaLnBrk="0" hangingPunct="0"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solidFill>
                  <a:srgbClr val="808080"/>
                </a:solidFill>
              </a:rPr>
              <a:t> оценивается при проектировании маршрутной сети;</a:t>
            </a:r>
          </a:p>
          <a:p>
            <a:pPr marL="290513" lvl="1" indent="-290513" algn="l" eaLnBrk="0" hangingPunct="0">
              <a:buClr>
                <a:schemeClr val="tx1"/>
              </a:buClr>
              <a:buFontTx/>
              <a:buChar char="-"/>
            </a:pPr>
            <a:r>
              <a:rPr lang="ru-RU" sz="2000" dirty="0" smtClean="0">
                <a:solidFill>
                  <a:srgbClr val="808080"/>
                </a:solidFill>
              </a:rPr>
              <a:t> закрепляется в Генеральном плане.</a:t>
            </a:r>
          </a:p>
        </p:txBody>
      </p:sp>
      <p:sp>
        <p:nvSpPr>
          <p:cNvPr id="10249" name="AutoShape 5"/>
          <p:cNvSpPr>
            <a:spLocks noChangeArrowheads="1"/>
          </p:cNvSpPr>
          <p:nvPr/>
        </p:nvSpPr>
        <p:spPr bwMode="auto">
          <a:xfrm>
            <a:off x="1116013" y="5013325"/>
            <a:ext cx="6696075" cy="719138"/>
          </a:xfrm>
          <a:prstGeom prst="roundRect">
            <a:avLst>
              <a:gd name="adj" fmla="val 10264"/>
            </a:avLst>
          </a:prstGeom>
          <a:solidFill>
            <a:schemeClr val="bg1">
              <a:alpha val="59999"/>
            </a:schemeClr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000"/>
              <a:t>Выбор наиболее экономичного варианта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609600" y="228600"/>
            <a:ext cx="69834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Пассажир или пробег?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50825" y="1219200"/>
          <a:ext cx="8640961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3528392"/>
                <a:gridCol w="3744417"/>
              </a:tblGrid>
              <a:tr h="37084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Сегодня: оплата за пассажира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Предлагается: оплата за пробег, штраф за нарушение</a:t>
                      </a:r>
                      <a:r>
                        <a:rPr lang="ru-RU" sz="1400" baseline="0" dirty="0" smtClean="0"/>
                        <a:t> расписания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Стратегия перевозчика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Драться за «прибыльные» маршруты, отказываться от «социальных»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Спокойно завоевывать рынок по сравнимому показателю – «цена километра пробега»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Поведение водителя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Гонка за пассажиром, простаивание на остановках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Точность соблюдения расписания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Учет результата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Нерешенный вопрос споров об объеме </a:t>
                      </a:r>
                      <a:r>
                        <a:rPr lang="ru-RU" sz="1400" dirty="0" err="1" smtClean="0"/>
                        <a:t>превозок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Расчет</a:t>
                      </a:r>
                      <a:r>
                        <a:rPr lang="ru-RU" sz="1400" baseline="0" dirty="0" smtClean="0"/>
                        <a:t> по расписанию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Итоги для города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Часть маршрутов не обслужена;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Цены зависят от каждого </a:t>
                      </a:r>
                      <a:r>
                        <a:rPr lang="ru-RU" sz="1400" dirty="0" smtClean="0"/>
                        <a:t>маршрута;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Все маршруты обслужены;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Единый стоимостной показатель по всей сети – цена пробега.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Итоги для перевозчика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Неопределенность:</a:t>
                      </a:r>
                      <a:r>
                        <a:rPr lang="ru-RU" sz="1400" baseline="0" dirty="0" smtClean="0"/>
                        <a:t> что будет с пассажиропотоком?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dirty="0" smtClean="0"/>
                        <a:t>Уверенное планирование бизнеса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Итоги для пассажиров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Снижение качества перевозок по ряду показателей </a:t>
                      </a:r>
                      <a:r>
                        <a:rPr lang="ru-RU" sz="1400" baseline="0" dirty="0" smtClean="0"/>
                        <a:t>(безопасность, комфорт, время поездки и т.п.)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400" dirty="0" smtClean="0"/>
                        <a:t> Максимальное</a:t>
                      </a:r>
                      <a:r>
                        <a:rPr lang="ru-RU" sz="1400" baseline="0" dirty="0" smtClean="0"/>
                        <a:t> качество перевозок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253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Оплата пробега – выигрышна для всех.</a:t>
            </a:r>
            <a:br>
              <a:rPr lang="ru-RU" sz="2000" dirty="0" smtClean="0">
                <a:solidFill>
                  <a:srgbClr val="808080"/>
                </a:solidFill>
              </a:rPr>
            </a:br>
            <a:r>
              <a:rPr lang="ru-RU" sz="2000" dirty="0" smtClean="0">
                <a:solidFill>
                  <a:srgbClr val="808080"/>
                </a:solidFill>
              </a:rPr>
              <a:t>Возможна небольшая доплата за </a:t>
            </a:r>
            <a:r>
              <a:rPr lang="ru-RU" sz="2000" i="1" dirty="0" smtClean="0">
                <a:solidFill>
                  <a:srgbClr val="808080"/>
                </a:solidFill>
              </a:rPr>
              <a:t>рост </a:t>
            </a:r>
            <a:r>
              <a:rPr lang="ru-RU" sz="2000" dirty="0" smtClean="0">
                <a:solidFill>
                  <a:srgbClr val="808080"/>
                </a:solidFill>
              </a:rPr>
              <a:t>потока</a:t>
            </a:r>
            <a:endParaRPr lang="ru-RU" sz="2000" dirty="0" smtClean="0">
              <a:solidFill>
                <a:srgbClr val="808080"/>
              </a:solidFill>
            </a:endParaRPr>
          </a:p>
        </p:txBody>
      </p:sp>
      <p:sp>
        <p:nvSpPr>
          <p:cNvPr id="9254" name="Rectangle 7"/>
          <p:cNvSpPr>
            <a:spLocks noChangeArrowheads="1"/>
          </p:cNvSpPr>
          <p:nvPr/>
        </p:nvSpPr>
        <p:spPr bwMode="auto">
          <a:xfrm>
            <a:off x="228600" y="742890"/>
            <a:ext cx="77041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Единицы оплаты городом работы перевозчика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Зарубежный опыт федерального контроля </a:t>
            </a:r>
            <a:br>
              <a:rPr lang="ru-RU" sz="2400" dirty="0" smtClean="0">
                <a:solidFill>
                  <a:srgbClr val="FC9F1A"/>
                </a:solidFill>
              </a:rPr>
            </a:br>
            <a:r>
              <a:rPr lang="ru-RU" sz="2400" dirty="0" smtClean="0">
                <a:solidFill>
                  <a:srgbClr val="FC9F1A"/>
                </a:solidFill>
              </a:rPr>
              <a:t>транспортных систем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Модель транспортной системы – обязанность для города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&gt;300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ru-RU" sz="1600" b="1" kern="0" dirty="0" smtClean="0">
                <a:latin typeface="+mn-lt"/>
              </a:rPr>
              <a:t>тыс.жит. 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  Н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епрерывный мониторинг и сбор показателей качества </a:t>
            </a: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системы 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(скорости, пунктуальности, наполнения транспортных средств)  средствами ИТС</a:t>
            </a:r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endParaRPr lang="ru-RU" sz="1600" b="1" kern="0" dirty="0" smtClean="0"/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b="1" kern="0" dirty="0" smtClean="0"/>
              <a:t>Конкурс эффективных региональных проектов за федеральное финансирование </a:t>
            </a:r>
            <a:r>
              <a:rPr lang="ru-RU" sz="1600" kern="0" dirty="0" smtClean="0"/>
              <a:t/>
            </a:r>
            <a:br>
              <a:rPr lang="ru-RU" sz="1600" kern="0" dirty="0" smtClean="0"/>
            </a:br>
            <a:r>
              <a:rPr lang="ru-RU" sz="1600" kern="0" dirty="0" smtClean="0"/>
              <a:t>30-50% стоимости – из фед. бюджета при условии эффективности). Отказ от «политических решений» (строительство метро) в пользу обоснований оценки социально-экономической эффективности проектов на жизненный цикл</a:t>
            </a:r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endParaRPr kumimoji="0" lang="ru-RU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Налог на недвижимость – основной источник финансирования</a:t>
            </a: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</a:p>
          <a:p>
            <a:pPr marL="488950" lvl="1" indent="-233363" algn="l">
              <a:spcBef>
                <a:spcPts val="600"/>
              </a:spcBef>
              <a:defRPr/>
            </a:pPr>
            <a:r>
              <a:rPr lang="ru-RU" sz="1600" kern="0" dirty="0" smtClean="0">
                <a:latin typeface="+mn-lt"/>
              </a:rPr>
              <a:t>     В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ыше качество транспорта – выше стоимость – выше налог</a:t>
            </a:r>
            <a:endParaRPr lang="ru-RU" sz="1600" kern="0" dirty="0" smtClean="0"/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endParaRPr kumimoji="0" lang="ru-RU" sz="1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r>
              <a:rPr kumimoji="0" lang="ru-RU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Возможность привлечения частных инвестиций по схеме ГЧП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Шаги по обеспечению качества транспортной системы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85800" y="1254443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Организатор перевозок</a:t>
            </a: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Единое планирование маршрутов и расписаний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Единая билетная система (выручка – в единый фонд)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Конкурс на обслуживание маршрута, оплата за пробег по расписанию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57200" y="2784157"/>
            <a:ext cx="73152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2. Обоснование новой маршрутной сети и перспектив развития линий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01000" cy="24622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1. Новая модель управления транспортом общего пользования</a:t>
            </a: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85800" y="31242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Разработка региональных стандартов транспортного обслуживания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Транспортная модель 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Ликвидация излишнего дублирования маршрутов</a:t>
            </a:r>
            <a:endParaRPr kumimoji="0" lang="ru-RU" sz="16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Обоснование выбора видов транспорта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Разработка расписаний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Обоснование новых трамвайных линий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1600" kern="0" dirty="0" smtClean="0">
              <a:latin typeface="+mn-lt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57200" y="5298757"/>
            <a:ext cx="7315200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3. Привлечение финансирования и инвестиции</a:t>
            </a:r>
            <a:endParaRPr lang="ru-RU" sz="16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endParaRPr lang="en-GB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85800" y="5638800"/>
            <a:ext cx="8077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Обоснованная потребность в федеральном финансировании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+mn-lt"/>
              </a:rPr>
              <a:t>Разработка моделей ГЧП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endParaRPr lang="ru-RU" sz="1600" kern="0" dirty="0" smtClean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-76200" y="228600"/>
            <a:ext cx="9123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68B1F"/>
                </a:solidFill>
              </a:rPr>
              <a:t>Почему «коммерческий» транспорт работает неэффективно?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388100"/>
            <a:ext cx="823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:\aecom\QW_asm\Kaliningrad_201210\IMG_3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5486400" cy="4114802"/>
          </a:xfrm>
          <a:prstGeom prst="rect">
            <a:avLst/>
          </a:prstGeom>
          <a:noFill/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324600" y="1524000"/>
            <a:ext cx="2209800" cy="153888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b="1" i="1" dirty="0" smtClean="0"/>
              <a:t>Благо для каждого – 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1" i="1" dirty="0" smtClean="0"/>
              <a:t>не всегда 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1" i="1" dirty="0" smtClean="0"/>
              <a:t>«благо для всех вместе»</a:t>
            </a:r>
            <a:endParaRPr lang="en-GB" sz="2000" i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609600" y="54864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Ориентация на каждого отдельного пассажира </a:t>
            </a:r>
            <a:br>
              <a:rPr lang="ru-RU" sz="2000" dirty="0" smtClean="0">
                <a:solidFill>
                  <a:srgbClr val="808080"/>
                </a:solidFill>
              </a:rPr>
            </a:br>
            <a:r>
              <a:rPr lang="ru-RU" sz="2000" dirty="0" smtClean="0">
                <a:solidFill>
                  <a:srgbClr val="808080"/>
                </a:solidFill>
              </a:rPr>
              <a:t>оборачивается против пассажиров в целом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0" dirty="0" smtClean="0">
                <a:solidFill>
                  <a:srgbClr val="808080"/>
                </a:solidFill>
              </a:rPr>
              <a:t>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108789" y="228600"/>
            <a:ext cx="67533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68B1F"/>
                </a:solidFill>
              </a:rPr>
              <a:t>Желания пассажиров и последствия для всех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388100"/>
            <a:ext cx="823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924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Остановка «где удобно каждому» = 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Снижение скорости сообщения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Угроза безопасности движения</a:t>
            </a:r>
          </a:p>
          <a:p>
            <a:pPr marL="488950" lvl="1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Ожидание опаздывающего пассажира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Снижение скорости сообщения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Минимальный интервал на каждом маршруте = 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заторы из автобусов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повышение стоимости проезда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повышение расходов на дорожную сеть, территории для отстоя и т.п.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Беспересадочный маршрут для каждого = 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непонятная маршрутная сеть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Перегрузка центральных участков УДС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Рост интервалов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en-GB" sz="1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762000" y="5562600"/>
            <a:ext cx="7315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 algn="l">
              <a:buClr>
                <a:schemeClr val="tx1"/>
              </a:buClr>
              <a:buFont typeface="Symbol" pitchFamily="18" charset="2"/>
              <a:buNone/>
            </a:pPr>
            <a:r>
              <a:rPr lang="ru-RU" sz="2000" b="0" dirty="0" smtClean="0">
                <a:solidFill>
                  <a:srgbClr val="808080"/>
                </a:solidFill>
              </a:rPr>
              <a:t>«Дикий рынок» – не работает </a:t>
            </a:r>
            <a:br>
              <a:rPr lang="ru-RU" sz="2000" b="0" dirty="0" smtClean="0">
                <a:solidFill>
                  <a:srgbClr val="808080"/>
                </a:solidFill>
              </a:rPr>
            </a:br>
            <a:r>
              <a:rPr lang="ru-RU" sz="2000" b="0" dirty="0" smtClean="0">
                <a:solidFill>
                  <a:srgbClr val="808080"/>
                </a:solidFill>
              </a:rPr>
              <a:t>для услуг совместного потребления и </a:t>
            </a:r>
            <a:br>
              <a:rPr lang="ru-RU" sz="2000" b="0" dirty="0" smtClean="0">
                <a:solidFill>
                  <a:srgbClr val="808080"/>
                </a:solidFill>
              </a:rPr>
            </a:br>
            <a:r>
              <a:rPr lang="ru-RU" sz="2000" b="0" dirty="0" smtClean="0">
                <a:solidFill>
                  <a:srgbClr val="808080"/>
                </a:solidFill>
              </a:rPr>
              <a:t>на «условно бесплатных» общественных ресурсах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33893" y="152400"/>
            <a:ext cx="87815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68B1F"/>
                </a:solidFill>
              </a:rPr>
              <a:t>Эффективность общественной услуги = </a:t>
            </a:r>
            <a:br>
              <a:rPr lang="ru-RU" sz="2400" dirty="0" smtClean="0">
                <a:solidFill>
                  <a:srgbClr val="F68B1F"/>
                </a:solidFill>
              </a:rPr>
            </a:br>
            <a:r>
              <a:rPr lang="ru-RU" sz="2400" dirty="0" smtClean="0">
                <a:solidFill>
                  <a:srgbClr val="F68B1F"/>
                </a:solidFill>
              </a:rPr>
              <a:t>планирование спроса и предложения на основе стандартов</a:t>
            </a:r>
            <a:endParaRPr lang="en-GB" sz="2400" dirty="0">
              <a:solidFill>
                <a:srgbClr val="F68B1F"/>
              </a:solidFill>
            </a:endParaRP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388100"/>
            <a:ext cx="823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aecom\QW_asm\Kaliningrad_201210\IMG_3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4165600" cy="3124200"/>
          </a:xfrm>
          <a:prstGeom prst="rect">
            <a:avLst/>
          </a:prstGeom>
          <a:noFill/>
        </p:spPr>
      </p:pic>
      <p:pic>
        <p:nvPicPr>
          <p:cNvPr id="2051" name="Picture 3" descr="D:\aecom\QW_asm\Kaliningrad_201210\Budapest_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29162" y="1524000"/>
            <a:ext cx="4252838" cy="3124200"/>
          </a:xfrm>
          <a:prstGeom prst="rect">
            <a:avLst/>
          </a:prstGeom>
          <a:noFill/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09600" y="6019800"/>
            <a:ext cx="868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indent="-290513" algn="l">
              <a:buClr>
                <a:schemeClr val="tx1"/>
              </a:buClr>
              <a:buFont typeface="Symbol" pitchFamily="18" charset="2"/>
              <a:buNone/>
            </a:pPr>
            <a:r>
              <a:rPr lang="ru-RU" sz="2400" b="0" dirty="0" smtClean="0">
                <a:solidFill>
                  <a:srgbClr val="808080"/>
                </a:solidFill>
              </a:rPr>
              <a:t>Общественный -</a:t>
            </a:r>
            <a:r>
              <a:rPr lang="en-US" sz="2400" dirty="0" smtClean="0">
                <a:solidFill>
                  <a:srgbClr val="808080"/>
                </a:solidFill>
              </a:rPr>
              <a:t>&gt;</a:t>
            </a:r>
            <a:r>
              <a:rPr lang="ru-RU" sz="2400" b="0" dirty="0" smtClean="0">
                <a:solidFill>
                  <a:srgbClr val="808080"/>
                </a:solidFill>
              </a:rPr>
              <a:t> эффективный для общества</a:t>
            </a:r>
            <a:endParaRPr lang="en-GB" sz="1400" b="0" dirty="0">
              <a:solidFill>
                <a:srgbClr val="80808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419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Расчет: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Спрос на перевозки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Пропускная способность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Экономика по вариантам 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–</a:t>
            </a:r>
            <a:r>
              <a:rPr kumimoji="0" lang="en-US" sz="1600" b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&gt; </a:t>
            </a: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Выбор подвижного состава и вида транспорта</a:t>
            </a:r>
            <a:endParaRPr kumimoji="0" lang="en-GB" sz="1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86200" y="47244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kern="0" dirty="0" smtClean="0">
                <a:latin typeface="Arial" pitchFamily="34" charset="0"/>
                <a:cs typeface="Arial" pitchFamily="34" charset="0"/>
              </a:rPr>
              <a:t>Рост скорости сообщения на 20-30%;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sz="1600" i="1" kern="0" dirty="0" smtClean="0">
                <a:latin typeface="Arial" pitchFamily="34" charset="0"/>
                <a:cs typeface="Arial" pitchFamily="34" charset="0"/>
              </a:rPr>
              <a:t>Повышение провозной способности в </a:t>
            </a:r>
            <a:r>
              <a:rPr lang="en-US" sz="1600" i="1" kern="0" dirty="0" smtClean="0">
                <a:latin typeface="Arial" pitchFamily="34" charset="0"/>
                <a:cs typeface="Arial" pitchFamily="34" charset="0"/>
              </a:rPr>
              <a:t>~3-4 </a:t>
            </a:r>
            <a:r>
              <a:rPr lang="ru-RU" sz="1600" i="1" kern="0" dirty="0" smtClean="0">
                <a:latin typeface="Arial" pitchFamily="34" charset="0"/>
                <a:cs typeface="Arial" pitchFamily="34" charset="0"/>
              </a:rPr>
              <a:t>раза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ru-RU" sz="1600" b="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Сокращение затрат на транспорт на 30-40%    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-18300" y="381415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Пассажир = клиент </a:t>
            </a:r>
            <a:r>
              <a:rPr lang="ru-RU" sz="2400" i="1" dirty="0" smtClean="0">
                <a:solidFill>
                  <a:srgbClr val="FC9F1A"/>
                </a:solidFill>
              </a:rPr>
              <a:t>транспортной системы</a:t>
            </a:r>
            <a:endParaRPr lang="en-US" sz="2400" i="1" dirty="0" smtClean="0">
              <a:solidFill>
                <a:srgbClr val="FC9F1A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3400" y="1905001"/>
            <a:ext cx="7620000" cy="259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Понятность и легкость пользования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системой</a:t>
            </a:r>
            <a:endParaRPr kumimoji="0" lang="en-GB" sz="1600" b="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маршрутная сеть</a:t>
            </a:r>
            <a:endParaRPr lang="ru-RU" sz="1600" i="1" kern="0" dirty="0" smtClean="0">
              <a:latin typeface="Arial" pitchFamily="34" charset="0"/>
              <a:cs typeface="Arial" pitchFamily="34" charset="0"/>
            </a:endParaRP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тариф</a:t>
            </a:r>
            <a:endParaRPr kumimoji="0" lang="ru-RU" sz="1600" b="0" i="1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noProof="0" dirty="0" smtClean="0">
                <a:latin typeface="Arial" pitchFamily="34" charset="0"/>
                <a:cs typeface="Arial" pitchFamily="34" charset="0"/>
              </a:rPr>
              <a:t>расписание</a:t>
            </a:r>
            <a:endParaRPr kumimoji="0" lang="ru-RU" sz="1600" b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b="0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Пешеходная доступность </a:t>
            </a:r>
            <a:r>
              <a:rPr lang="ru-RU" sz="1600" b="0" i="1" kern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системы</a:t>
            </a:r>
            <a:endParaRPr lang="en-GB" sz="1600" b="0" i="1" kern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Пунктуальность и скорость </a:t>
            </a:r>
            <a:r>
              <a:rPr kumimoji="0" lang="ru-RU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системы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noProof="0" dirty="0" smtClean="0">
                <a:latin typeface="Arial" pitchFamily="34" charset="0"/>
                <a:cs typeface="Arial" pitchFamily="34" charset="0"/>
              </a:rPr>
              <a:t>Комфорт (нормальное наполнение салонов)</a:t>
            </a:r>
            <a:endParaRPr kumimoji="0" lang="ru-RU" sz="1600" b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Безопасность</a:t>
            </a:r>
            <a:r>
              <a:rPr kumimoji="0" lang="ru-RU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(в т.ч личная)</a:t>
            </a: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r>
              <a:rPr lang="ru-RU" sz="1600" kern="0" baseline="0" dirty="0" smtClean="0">
                <a:latin typeface="Arial" pitchFamily="34" charset="0"/>
                <a:cs typeface="Arial" pitchFamily="34" charset="0"/>
              </a:rPr>
              <a:t>Экономичность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88950" marR="0" lvl="1" indent="-233363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Char char="o"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33400" y="1371600"/>
            <a:ext cx="5733384" cy="492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r>
              <a:rPr lang="ru-RU" sz="1600" b="1" i="1" dirty="0" smtClean="0"/>
              <a:t>Требования качества транспортной системы</a:t>
            </a:r>
            <a:endParaRPr lang="ru-RU" sz="1600" b="1" i="1" dirty="0"/>
          </a:p>
          <a:p>
            <a:pPr marL="290513" indent="-290513" algn="l">
              <a:buClr>
                <a:schemeClr val="tx1"/>
              </a:buClr>
              <a:buFont typeface="Times New Roman" pitchFamily="18" charset="0"/>
              <a:buNone/>
            </a:pPr>
            <a:endParaRPr lang="en-GB" sz="160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1379551" y="228600"/>
            <a:ext cx="62118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F68B1F"/>
                </a:solidFill>
              </a:rPr>
              <a:t>Подходы к оптимизации маршрутной сети</a:t>
            </a:r>
          </a:p>
        </p:txBody>
      </p:sp>
      <p:pic>
        <p:nvPicPr>
          <p:cNvPr id="3789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48600" y="6388100"/>
            <a:ext cx="823913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792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1750" indent="-233363" algn="l">
              <a:spcBef>
                <a:spcPts val="600"/>
              </a:spcBef>
              <a:defRPr/>
            </a:pPr>
            <a:r>
              <a:rPr lang="ru-RU" sz="2000" kern="0" dirty="0" smtClean="0">
                <a:latin typeface="Arial" pitchFamily="34" charset="0"/>
                <a:cs typeface="Arial" pitchFamily="34" charset="0"/>
              </a:rPr>
              <a:t>Цели изменения маршрутной сети: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Обеспечение качества обслуживания (по установленному стандарту)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Сокращение издержек (социально-экономических)</a:t>
            </a:r>
          </a:p>
          <a:p>
            <a:pPr marL="946150" lvl="2" indent="-233363" algn="l">
              <a:spcBef>
                <a:spcPts val="600"/>
              </a:spcBef>
              <a:defRPr/>
            </a:pPr>
            <a:endParaRPr lang="ru-RU" sz="1600" kern="0" dirty="0" smtClean="0">
              <a:latin typeface="Arial" pitchFamily="34" charset="0"/>
              <a:cs typeface="Arial" pitchFamily="34" charset="0"/>
            </a:endParaRPr>
          </a:p>
          <a:p>
            <a:pPr marL="31750" lvl="0" indent="-233363" algn="l">
              <a:spcBef>
                <a:spcPts val="600"/>
              </a:spcBef>
              <a:defRPr/>
            </a:pPr>
            <a:r>
              <a:rPr lang="ru-RU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Задачи при разработке изменений: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Формирование стандартов транспортного обслуживания</a:t>
            </a:r>
          </a:p>
          <a:p>
            <a:pPr marL="1403350" lvl="3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Международный опыт</a:t>
            </a:r>
          </a:p>
          <a:p>
            <a:pPr marL="1403350" lvl="3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Бюджетные ограничения (по вариантам величины нормативов)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Формирование вариантов оперативного изменения маршрутной сети (на основе действующей)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Оценка качества и издержек по действующей и новым вариантам сети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Выбор предпочтительного варианта</a:t>
            </a:r>
          </a:p>
          <a:p>
            <a:pPr marL="946150" lvl="2" indent="-233363" algn="l">
              <a:spcBef>
                <a:spcPts val="600"/>
              </a:spcBef>
              <a:buFontTx/>
              <a:buChar char="o"/>
              <a:defRPr/>
            </a:pPr>
            <a:r>
              <a:rPr lang="ru-RU" sz="1600" kern="0" dirty="0" smtClean="0">
                <a:latin typeface="Arial" pitchFamily="34" charset="0"/>
                <a:cs typeface="Arial" pitchFamily="34" charset="0"/>
              </a:rPr>
              <a:t>Формирование и оценка перспективных вариантов изменения маршрутной сети с учетом выбора видов транспорта</a:t>
            </a:r>
          </a:p>
          <a:p>
            <a:pPr marL="946150" lvl="2" indent="-233363" algn="l">
              <a:spcBef>
                <a:spcPts val="600"/>
              </a:spcBef>
              <a:defRPr/>
            </a:pPr>
            <a:endParaRPr lang="ru-RU" sz="1600" kern="0" dirty="0" smtClean="0">
              <a:latin typeface="Arial" pitchFamily="34" charset="0"/>
              <a:cs typeface="Arial" pitchFamily="34" charset="0"/>
            </a:endParaRPr>
          </a:p>
          <a:p>
            <a:pPr marL="946150" lvl="2" indent="-233363" algn="l">
              <a:spcBef>
                <a:spcPts val="600"/>
              </a:spcBef>
              <a:defRPr/>
            </a:pPr>
            <a:endParaRPr lang="ru-RU" sz="1600" kern="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38400" y="914400"/>
            <a:ext cx="2332570" cy="537755"/>
          </a:xfrm>
          <a:prstGeom prst="rect">
            <a:avLst/>
          </a:prstGeom>
          <a:solidFill>
            <a:srgbClr val="FC9F1A">
              <a:alpha val="30000"/>
            </a:srgbClr>
          </a:solidFill>
          <a:ln w="19050">
            <a:solidFill>
              <a:srgbClr val="FC9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Пример: </a:t>
            </a:r>
            <a:r>
              <a:rPr lang="ru-RU" sz="1400" b="1" dirty="0" smtClean="0">
                <a:solidFill>
                  <a:schemeClr val="tx1"/>
                </a:solidFill>
              </a:rPr>
              <a:t>Цюрих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24"/>
          <p:cNvSpPr txBox="1">
            <a:spLocks/>
          </p:cNvSpPr>
          <p:nvPr/>
        </p:nvSpPr>
        <p:spPr>
          <a:xfrm>
            <a:off x="76200" y="1066800"/>
            <a:ext cx="2482608" cy="3873278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Официальная схема – </a:t>
            </a:r>
            <a:br>
              <a:rPr lang="ru-RU" sz="1200" b="1" kern="0" dirty="0">
                <a:latin typeface="+mn-lt"/>
              </a:rPr>
            </a:br>
            <a:r>
              <a:rPr lang="ru-RU" sz="1200" b="1" kern="0" dirty="0">
                <a:latin typeface="+mn-lt"/>
              </a:rPr>
              <a:t>все маршруты и виды </a:t>
            </a:r>
            <a:r>
              <a:rPr lang="ru-RU" sz="1200" b="1" kern="0" dirty="0" smtClean="0">
                <a:latin typeface="+mn-lt"/>
              </a:rPr>
              <a:t>транспорта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Основа – сеть трамвайных маршрутов с </a:t>
            </a:r>
            <a:r>
              <a:rPr lang="ru-RU" sz="1200" b="1" kern="0" dirty="0">
                <a:latin typeface="+mn-lt"/>
              </a:rPr>
              <a:t>интервалом не более 5 минут в час </a:t>
            </a:r>
            <a:r>
              <a:rPr lang="ru-RU" sz="1200" b="1" kern="0" dirty="0" smtClean="0">
                <a:latin typeface="+mn-lt"/>
              </a:rPr>
              <a:t>пик</a:t>
            </a:r>
            <a:endParaRPr lang="ru-RU" sz="1200" b="1" kern="0" dirty="0"/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/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Сокращение маршрутов-дублей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Диаметральные </a:t>
            </a:r>
            <a:r>
              <a:rPr lang="ru-RU" sz="1200" b="1" kern="0" dirty="0">
                <a:latin typeface="+mn-lt"/>
              </a:rPr>
              <a:t>маршруты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>
                <a:latin typeface="+mn-lt"/>
              </a:rPr>
              <a:t>Ночные </a:t>
            </a:r>
            <a:r>
              <a:rPr lang="ru-RU" sz="1200" b="1" kern="0" dirty="0" smtClean="0">
                <a:latin typeface="+mn-lt"/>
              </a:rPr>
              <a:t>маршруты</a:t>
            </a:r>
            <a:endParaRPr lang="ru-RU" sz="1200" b="1" kern="0" dirty="0">
              <a:latin typeface="+mn-lt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Официальная маршрутная сеть всех видов транспорта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647700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24"/>
          <p:cNvSpPr txBox="1">
            <a:spLocks/>
          </p:cNvSpPr>
          <p:nvPr/>
        </p:nvSpPr>
        <p:spPr>
          <a:xfrm>
            <a:off x="108192" y="4724400"/>
            <a:ext cx="2482608" cy="1511078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ЛРТ: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Ясная сеть (как метро)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Стабильность сети </a:t>
            </a:r>
            <a:endParaRPr lang="ru-RU" sz="1200" b="1" kern="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61722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Понятный и логичный продукт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0" dirty="0" smtClean="0">
                <a:solidFill>
                  <a:srgbClr val="808080"/>
                </a:solidFill>
              </a:rPr>
              <a:t>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одержимое 24"/>
          <p:cNvSpPr txBox="1">
            <a:spLocks/>
          </p:cNvSpPr>
          <p:nvPr/>
        </p:nvSpPr>
        <p:spPr>
          <a:xfrm>
            <a:off x="76200" y="1066800"/>
            <a:ext cx="2286000" cy="1905000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/>
              <a:t>Расписание на каждой остановке (при интервале 10 и более минут)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 smtClean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Тактовые </a:t>
            </a:r>
            <a:r>
              <a:rPr lang="ru-RU" sz="1200" b="1" kern="0" dirty="0">
                <a:latin typeface="+mn-lt"/>
              </a:rPr>
              <a:t>интервалы </a:t>
            </a:r>
            <a:r>
              <a:rPr lang="ru-RU" sz="1200" b="1" kern="0" dirty="0" smtClean="0">
                <a:latin typeface="+mn-lt"/>
              </a:rPr>
              <a:t>(10,15,20,60 </a:t>
            </a:r>
            <a:r>
              <a:rPr lang="ru-RU" sz="1200" b="1" kern="0" dirty="0">
                <a:latin typeface="+mn-lt"/>
              </a:rPr>
              <a:t>и т.п.)</a:t>
            </a: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endParaRPr lang="ru-RU" sz="1200" b="1" kern="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4600" y="935745"/>
            <a:ext cx="1801263" cy="283455"/>
          </a:xfrm>
          <a:prstGeom prst="rect">
            <a:avLst/>
          </a:prstGeom>
          <a:solidFill>
            <a:srgbClr val="FC9F1A">
              <a:alpha val="30000"/>
            </a:srgbClr>
          </a:solidFill>
          <a:ln w="19050">
            <a:solidFill>
              <a:srgbClr val="FC9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Пример: </a:t>
            </a:r>
            <a:r>
              <a:rPr lang="ru-RU" sz="1400" b="1" dirty="0" smtClean="0">
                <a:solidFill>
                  <a:schemeClr val="tx1"/>
                </a:solidFill>
              </a:rPr>
              <a:t>Москва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Понятное и удобное расписание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295400"/>
            <a:ext cx="6382603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61722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Понятный и логичный продукт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0" dirty="0" smtClean="0">
                <a:solidFill>
                  <a:srgbClr val="808080"/>
                </a:solidFill>
              </a:rPr>
              <a:t>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2000" y="838201"/>
            <a:ext cx="2332570" cy="537755"/>
          </a:xfrm>
          <a:prstGeom prst="rect">
            <a:avLst/>
          </a:prstGeom>
          <a:solidFill>
            <a:srgbClr val="FC9F1A">
              <a:alpha val="30000"/>
            </a:srgbClr>
          </a:solidFill>
          <a:ln w="19050">
            <a:solidFill>
              <a:srgbClr val="FC9F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anchor="ctr"/>
          <a:lstStyle/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Пример: </a:t>
            </a:r>
            <a:r>
              <a:rPr lang="ru-RU" sz="1400" b="1" dirty="0" smtClean="0">
                <a:solidFill>
                  <a:schemeClr val="tx1"/>
                </a:solidFill>
              </a:rPr>
              <a:t>Прага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Содержимое 24"/>
          <p:cNvSpPr txBox="1">
            <a:spLocks/>
          </p:cNvSpPr>
          <p:nvPr/>
        </p:nvSpPr>
        <p:spPr>
          <a:xfrm>
            <a:off x="3505200" y="838201"/>
            <a:ext cx="4343400" cy="457200"/>
          </a:xfrm>
          <a:prstGeom prst="rect">
            <a:avLst/>
          </a:prstGeom>
        </p:spPr>
        <p:txBody>
          <a:bodyPr lIns="93296" tIns="46648" rIns="93296" bIns="46648" anchor="ctr"/>
          <a:lstStyle/>
          <a:p>
            <a:pPr marL="349861" indent="-349861" algn="l" defTabSz="913526" eaLnBrk="0" hangingPunct="0"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ru-RU" sz="1200" b="1" kern="0" dirty="0" smtClean="0">
                <a:latin typeface="+mn-lt"/>
              </a:rPr>
              <a:t>Интернет-планировщик маршрутов</a:t>
            </a:r>
            <a:endParaRPr lang="ru-RU" sz="1200" b="1" kern="0" dirty="0">
              <a:latin typeface="+mn-lt"/>
            </a:endParaRPr>
          </a:p>
        </p:txBody>
      </p:sp>
      <p:pic>
        <p:nvPicPr>
          <p:cNvPr id="8200" name="Picture 2" descr="D:\aecom\QW_asm\QW_Report\Prah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391400" cy="495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-18300" y="229710"/>
            <a:ext cx="9144000" cy="609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360000" algn="l" eaLnBrk="0" hangingPunct="0"/>
            <a:r>
              <a:rPr lang="ru-RU" sz="2400" dirty="0" smtClean="0">
                <a:solidFill>
                  <a:srgbClr val="FC9F1A"/>
                </a:solidFill>
              </a:rPr>
              <a:t>Планировщик маршрутов</a:t>
            </a:r>
            <a:endParaRPr lang="en-US" sz="2400" dirty="0" smtClean="0">
              <a:solidFill>
                <a:srgbClr val="FC9F1A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1000" y="6324600"/>
            <a:ext cx="381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90513" lvl="1" indent="-290513" algn="l">
              <a:buClr>
                <a:schemeClr val="tx1"/>
              </a:buClr>
            </a:pPr>
            <a:r>
              <a:rPr lang="ru-RU" sz="2000" dirty="0" smtClean="0">
                <a:solidFill>
                  <a:srgbClr val="808080"/>
                </a:solidFill>
              </a:rPr>
              <a:t>Понятный и логичный продукт</a:t>
            </a:r>
          </a:p>
          <a:p>
            <a:pPr marL="290513" lvl="1" indent="-290513" algn="l">
              <a:buClr>
                <a:schemeClr val="tx1"/>
              </a:buClr>
            </a:pPr>
            <a:r>
              <a:rPr lang="ru-RU" sz="2000" b="0" dirty="0" smtClean="0">
                <a:solidFill>
                  <a:srgbClr val="808080"/>
                </a:solidFill>
              </a:rPr>
              <a:t> </a:t>
            </a:r>
            <a:endParaRPr lang="en-GB" sz="2000" b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DD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11690</TotalTime>
  <Words>829</Words>
  <Application>Microsoft Office PowerPoint</Application>
  <PresentationFormat>Экран (4:3)</PresentationFormat>
  <Paragraphs>200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Default Design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AECOM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 + Venue Overview</dc:title>
  <dc:creator>Tracy Flecky</dc:creator>
  <cp:lastModifiedBy>1</cp:lastModifiedBy>
  <cp:revision>1302</cp:revision>
  <dcterms:created xsi:type="dcterms:W3CDTF">2009-02-02T23:14:58Z</dcterms:created>
  <dcterms:modified xsi:type="dcterms:W3CDTF">2013-04-24T23:00:15Z</dcterms:modified>
</cp:coreProperties>
</file>